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9" r:id="rId3"/>
  </p:sldMasterIdLst>
  <p:sldIdLst>
    <p:sldId id="277" r:id="rId4"/>
    <p:sldId id="278" r:id="rId5"/>
    <p:sldId id="279" r:id="rId6"/>
    <p:sldId id="280" r:id="rId7"/>
    <p:sldId id="281" r:id="rId8"/>
    <p:sldId id="282" r:id="rId9"/>
    <p:sldId id="283" r:id="rId10"/>
    <p:sldId id="256" r:id="rId11"/>
    <p:sldId id="257" r:id="rId12"/>
    <p:sldId id="258" r:id="rId13"/>
    <p:sldId id="259" r:id="rId14"/>
    <p:sldId id="260" r:id="rId15"/>
    <p:sldId id="261" r:id="rId16"/>
    <p:sldId id="292" r:id="rId17"/>
    <p:sldId id="293" r:id="rId18"/>
    <p:sldId id="294" r:id="rId19"/>
    <p:sldId id="295" r:id="rId20"/>
    <p:sldId id="296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97" r:id="rId36"/>
    <p:sldId id="298" r:id="rId37"/>
    <p:sldId id="276" r:id="rId38"/>
    <p:sldId id="284" r:id="rId39"/>
    <p:sldId id="285" r:id="rId40"/>
    <p:sldId id="286" r:id="rId41"/>
    <p:sldId id="287" r:id="rId42"/>
    <p:sldId id="288" r:id="rId43"/>
    <p:sldId id="290" r:id="rId44"/>
    <p:sldId id="289" r:id="rId45"/>
    <p:sldId id="291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22" r:id="rId65"/>
    <p:sldId id="323" r:id="rId66"/>
    <p:sldId id="324" r:id="rId67"/>
    <p:sldId id="325" r:id="rId68"/>
    <p:sldId id="326" r:id="rId69"/>
    <p:sldId id="327" r:id="rId70"/>
    <p:sldId id="317" r:id="rId71"/>
    <p:sldId id="318" r:id="rId72"/>
    <p:sldId id="319" r:id="rId73"/>
    <p:sldId id="320" r:id="rId74"/>
    <p:sldId id="321" r:id="rId75"/>
    <p:sldId id="328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9" r:id="rId94"/>
    <p:sldId id="350" r:id="rId95"/>
    <p:sldId id="351" r:id="rId96"/>
    <p:sldId id="352" r:id="rId97"/>
    <p:sldId id="3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3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59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938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150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51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4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9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6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16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46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00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/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0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132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43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9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1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38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200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63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99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89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7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88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232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25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257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6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6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1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7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349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031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25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16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7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5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93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579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6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87">
          <p15:clr>
            <a:srgbClr val="5ACBF0"/>
          </p15:clr>
        </p15:guide>
        <p15:guide id="4294967295" pos="173">
          <p15:clr>
            <a:srgbClr val="5ACBF0"/>
          </p15:clr>
        </p15:guide>
        <p15:guide id="4294967295" pos="7661">
          <p15:clr>
            <a:srgbClr val="5ACBF0"/>
          </p15:clr>
        </p15:guide>
        <p15:guide id="4294967295" orient="horz" pos="4219">
          <p15:clr>
            <a:srgbClr val="5ACBF0"/>
          </p15:clr>
        </p15:guide>
        <p15:guide id="4294967295" pos="749">
          <p15:clr>
            <a:srgbClr val="5ACBF0"/>
          </p15:clr>
        </p15:guide>
        <p15:guide id="4294967295" pos="1325">
          <p15:clr>
            <a:srgbClr val="5ACBF0"/>
          </p15:clr>
        </p15:guide>
        <p15:guide id="4294967295" pos="1901">
          <p15:clr>
            <a:srgbClr val="5ACBF0"/>
          </p15:clr>
        </p15:guide>
        <p15:guide id="4294967295" pos="2477">
          <p15:clr>
            <a:srgbClr val="5ACBF0"/>
          </p15:clr>
        </p15:guide>
        <p15:guide id="4294967295" pos="3053">
          <p15:clr>
            <a:srgbClr val="5ACBF0"/>
          </p15:clr>
        </p15:guide>
        <p15:guide id="4294967295" pos="3629">
          <p15:clr>
            <a:srgbClr val="5ACBF0"/>
          </p15:clr>
        </p15:guide>
        <p15:guide id="4294967295" pos="4205">
          <p15:clr>
            <a:srgbClr val="5ACBF0"/>
          </p15:clr>
        </p15:guide>
        <p15:guide id="4294967295" pos="4781">
          <p15:clr>
            <a:srgbClr val="5ACBF0"/>
          </p15:clr>
        </p15:guide>
        <p15:guide id="4294967295" pos="5357">
          <p15:clr>
            <a:srgbClr val="5ACBF0"/>
          </p15:clr>
        </p15:guide>
        <p15:guide id="4294967295" pos="5933">
          <p15:clr>
            <a:srgbClr val="5ACBF0"/>
          </p15:clr>
        </p15:guide>
        <p15:guide id="4294967295" pos="6509">
          <p15:clr>
            <a:srgbClr val="5ACBF0"/>
          </p15:clr>
        </p15:guide>
        <p15:guide id="4294967295" pos="7085">
          <p15:clr>
            <a:srgbClr val="5ACBF0"/>
          </p15:clr>
        </p15:guide>
        <p15:guide id="4294967295" orient="horz" pos="763">
          <p15:clr>
            <a:srgbClr val="5ACBF0"/>
          </p15:clr>
        </p15:guide>
        <p15:guide id="4294967295" orient="horz" pos="1339">
          <p15:clr>
            <a:srgbClr val="5ACBF0"/>
          </p15:clr>
        </p15:guide>
        <p15:guide id="4294967295" orient="horz" pos="1915">
          <p15:clr>
            <a:srgbClr val="5ACBF0"/>
          </p15:clr>
        </p15:guide>
        <p15:guide id="4294967295" orient="horz" pos="2491">
          <p15:clr>
            <a:srgbClr val="5ACBF0"/>
          </p15:clr>
        </p15:guide>
        <p15:guide id="4294967295" orient="horz" pos="3067">
          <p15:clr>
            <a:srgbClr val="5ACBF0"/>
          </p15:clr>
        </p15:guide>
        <p15:guide id="4294967295" orient="horz" pos="3643">
          <p15:clr>
            <a:srgbClr val="5ACBF0"/>
          </p15:clr>
        </p15:guide>
        <p15:guide id="4294967295" pos="288">
          <p15:clr>
            <a:srgbClr val="C35EA4"/>
          </p15:clr>
        </p15:guide>
        <p15:guide id="4294967295" pos="7546">
          <p15:clr>
            <a:srgbClr val="C35EA4"/>
          </p15:clr>
        </p15:guide>
        <p15:guide id="4294967295" orient="horz" pos="302">
          <p15:clr>
            <a:srgbClr val="C35EA4"/>
          </p15:clr>
        </p15:guide>
        <p15:guide id="4294967295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87">
          <p15:clr>
            <a:srgbClr val="5ACBF0"/>
          </p15:clr>
        </p15:guide>
        <p15:guide id="4294967295" pos="173">
          <p15:clr>
            <a:srgbClr val="5ACBF0"/>
          </p15:clr>
        </p15:guide>
        <p15:guide id="4294967295" pos="7661">
          <p15:clr>
            <a:srgbClr val="5ACBF0"/>
          </p15:clr>
        </p15:guide>
        <p15:guide id="4294967295" orient="horz" pos="4219">
          <p15:clr>
            <a:srgbClr val="5ACBF0"/>
          </p15:clr>
        </p15:guide>
        <p15:guide id="4294967295" pos="749">
          <p15:clr>
            <a:srgbClr val="5ACBF0"/>
          </p15:clr>
        </p15:guide>
        <p15:guide id="4294967295" pos="1325">
          <p15:clr>
            <a:srgbClr val="5ACBF0"/>
          </p15:clr>
        </p15:guide>
        <p15:guide id="4294967295" pos="1901">
          <p15:clr>
            <a:srgbClr val="5ACBF0"/>
          </p15:clr>
        </p15:guide>
        <p15:guide id="4294967295" pos="2477">
          <p15:clr>
            <a:srgbClr val="5ACBF0"/>
          </p15:clr>
        </p15:guide>
        <p15:guide id="4294967295" pos="3053">
          <p15:clr>
            <a:srgbClr val="5ACBF0"/>
          </p15:clr>
        </p15:guide>
        <p15:guide id="4294967295" pos="3629">
          <p15:clr>
            <a:srgbClr val="5ACBF0"/>
          </p15:clr>
        </p15:guide>
        <p15:guide id="4294967295" pos="4205">
          <p15:clr>
            <a:srgbClr val="5ACBF0"/>
          </p15:clr>
        </p15:guide>
        <p15:guide id="4294967295" pos="4781">
          <p15:clr>
            <a:srgbClr val="5ACBF0"/>
          </p15:clr>
        </p15:guide>
        <p15:guide id="4294967295" pos="5357">
          <p15:clr>
            <a:srgbClr val="5ACBF0"/>
          </p15:clr>
        </p15:guide>
        <p15:guide id="4294967295" pos="5933">
          <p15:clr>
            <a:srgbClr val="5ACBF0"/>
          </p15:clr>
        </p15:guide>
        <p15:guide id="4294967295" pos="6509">
          <p15:clr>
            <a:srgbClr val="5ACBF0"/>
          </p15:clr>
        </p15:guide>
        <p15:guide id="4294967295" pos="7085">
          <p15:clr>
            <a:srgbClr val="5ACBF0"/>
          </p15:clr>
        </p15:guide>
        <p15:guide id="4294967295" orient="horz" pos="763">
          <p15:clr>
            <a:srgbClr val="5ACBF0"/>
          </p15:clr>
        </p15:guide>
        <p15:guide id="4294967295" orient="horz" pos="1339">
          <p15:clr>
            <a:srgbClr val="5ACBF0"/>
          </p15:clr>
        </p15:guide>
        <p15:guide id="4294967295" orient="horz" pos="1915">
          <p15:clr>
            <a:srgbClr val="5ACBF0"/>
          </p15:clr>
        </p15:guide>
        <p15:guide id="4294967295" orient="horz" pos="2491">
          <p15:clr>
            <a:srgbClr val="5ACBF0"/>
          </p15:clr>
        </p15:guide>
        <p15:guide id="4294967295" orient="horz" pos="3067">
          <p15:clr>
            <a:srgbClr val="5ACBF0"/>
          </p15:clr>
        </p15:guide>
        <p15:guide id="4294967295" orient="horz" pos="3643">
          <p15:clr>
            <a:srgbClr val="5ACBF0"/>
          </p15:clr>
        </p15:guide>
        <p15:guide id="4294967295" pos="288">
          <p15:clr>
            <a:srgbClr val="C35EA4"/>
          </p15:clr>
        </p15:guide>
        <p15:guide id="4294967295" pos="7546">
          <p15:clr>
            <a:srgbClr val="C35EA4"/>
          </p15:clr>
        </p15:guide>
        <p15:guide id="4294967295" orient="horz" pos="302">
          <p15:clr>
            <a:srgbClr val="C35EA4"/>
          </p15:clr>
        </p15:guide>
        <p15:guide id="4294967295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87">
          <p15:clr>
            <a:srgbClr val="5ACBF0"/>
          </p15:clr>
        </p15:guide>
        <p15:guide id="4294967295" pos="173">
          <p15:clr>
            <a:srgbClr val="5ACBF0"/>
          </p15:clr>
        </p15:guide>
        <p15:guide id="4294967295" pos="7661">
          <p15:clr>
            <a:srgbClr val="5ACBF0"/>
          </p15:clr>
        </p15:guide>
        <p15:guide id="4294967295" orient="horz" pos="4219">
          <p15:clr>
            <a:srgbClr val="5ACBF0"/>
          </p15:clr>
        </p15:guide>
        <p15:guide id="4294967295" pos="749">
          <p15:clr>
            <a:srgbClr val="5ACBF0"/>
          </p15:clr>
        </p15:guide>
        <p15:guide id="4294967295" pos="1325">
          <p15:clr>
            <a:srgbClr val="5ACBF0"/>
          </p15:clr>
        </p15:guide>
        <p15:guide id="4294967295" pos="1901">
          <p15:clr>
            <a:srgbClr val="5ACBF0"/>
          </p15:clr>
        </p15:guide>
        <p15:guide id="4294967295" pos="2477">
          <p15:clr>
            <a:srgbClr val="5ACBF0"/>
          </p15:clr>
        </p15:guide>
        <p15:guide id="4294967295" pos="3053">
          <p15:clr>
            <a:srgbClr val="5ACBF0"/>
          </p15:clr>
        </p15:guide>
        <p15:guide id="4294967295" pos="3629">
          <p15:clr>
            <a:srgbClr val="5ACBF0"/>
          </p15:clr>
        </p15:guide>
        <p15:guide id="4294967295" pos="4205">
          <p15:clr>
            <a:srgbClr val="5ACBF0"/>
          </p15:clr>
        </p15:guide>
        <p15:guide id="4294967295" pos="4781">
          <p15:clr>
            <a:srgbClr val="5ACBF0"/>
          </p15:clr>
        </p15:guide>
        <p15:guide id="4294967295" pos="5357">
          <p15:clr>
            <a:srgbClr val="5ACBF0"/>
          </p15:clr>
        </p15:guide>
        <p15:guide id="4294967295" pos="5933">
          <p15:clr>
            <a:srgbClr val="5ACBF0"/>
          </p15:clr>
        </p15:guide>
        <p15:guide id="4294967295" pos="6509">
          <p15:clr>
            <a:srgbClr val="5ACBF0"/>
          </p15:clr>
        </p15:guide>
        <p15:guide id="4294967295" pos="7085">
          <p15:clr>
            <a:srgbClr val="5ACBF0"/>
          </p15:clr>
        </p15:guide>
        <p15:guide id="4294967295" orient="horz" pos="763">
          <p15:clr>
            <a:srgbClr val="5ACBF0"/>
          </p15:clr>
        </p15:guide>
        <p15:guide id="4294967295" orient="horz" pos="1339">
          <p15:clr>
            <a:srgbClr val="5ACBF0"/>
          </p15:clr>
        </p15:guide>
        <p15:guide id="4294967295" orient="horz" pos="1915">
          <p15:clr>
            <a:srgbClr val="5ACBF0"/>
          </p15:clr>
        </p15:guide>
        <p15:guide id="4294967295" orient="horz" pos="2491">
          <p15:clr>
            <a:srgbClr val="5ACBF0"/>
          </p15:clr>
        </p15:guide>
        <p15:guide id="4294967295" orient="horz" pos="3067">
          <p15:clr>
            <a:srgbClr val="5ACBF0"/>
          </p15:clr>
        </p15:guide>
        <p15:guide id="4294967295" orient="horz" pos="3643">
          <p15:clr>
            <a:srgbClr val="5ACBF0"/>
          </p15:clr>
        </p15:guide>
        <p15:guide id="4294967295" pos="288">
          <p15:clr>
            <a:srgbClr val="C35EA4"/>
          </p15:clr>
        </p15:guide>
        <p15:guide id="4294967295" pos="7546">
          <p15:clr>
            <a:srgbClr val="C35EA4"/>
          </p15:clr>
        </p15:guide>
        <p15:guide id="4294967295" orient="horz" pos="302">
          <p15:clr>
            <a:srgbClr val="C35EA4"/>
          </p15:clr>
        </p15:guide>
        <p15:guide id="4294967295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blog/2014/06/10/expressroute-or-virtual-network-vpn-whats-right-for-me/" TargetMode="External"/><Relationship Id="rId2" Type="http://schemas.openxmlformats.org/officeDocument/2006/relationships/hyperlink" Target="http://mythoughtsonit.com/2013/05/azure-new-point-to-site-vpn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eblogs.asp.net/scottgu/windows-azure-improvements-to-virtual-networks-virtual-machines-cloud-services-and-a-new-ruby-sdk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Point to Site VPN </a:t>
            </a:r>
            <a:r>
              <a:rPr lang="en-IN" smtClean="0"/>
              <a:t>with Microsoft Azure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Hardik Mistry</a:t>
            </a:r>
          </a:p>
          <a:p>
            <a:r>
              <a:rPr lang="en-IN" dirty="0" smtClean="0"/>
              <a:t>Skype: mistryhardik05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93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95250"/>
            <a:ext cx="62579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4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242" y="3032751"/>
            <a:ext cx="3488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2: Add a DNS server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0544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623887"/>
            <a:ext cx="46482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98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66850"/>
            <a:ext cx="83248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457200"/>
            <a:ext cx="86201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5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476250"/>
            <a:ext cx="8572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4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523875"/>
            <a:ext cx="85820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41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09600"/>
            <a:ext cx="8534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536091"/>
            <a:ext cx="84772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03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4" y="2430049"/>
            <a:ext cx="11205837" cy="2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28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92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62" y="962025"/>
            <a:ext cx="3800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23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9419573" y="576197"/>
            <a:ext cx="1240076" cy="10521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39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185775" y="5148197"/>
            <a:ext cx="526093" cy="6388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5" name="Straight Arrow Connector 4"/>
          <p:cNvCxnSpPr/>
          <p:nvPr/>
        </p:nvCxnSpPr>
        <p:spPr>
          <a:xfrm flipH="1">
            <a:off x="5073041" y="2066795"/>
            <a:ext cx="676406" cy="250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456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839097" y="5094514"/>
            <a:ext cx="470263" cy="587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00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2888" y="3782860"/>
            <a:ext cx="3018772" cy="21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680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148197" y="4033381"/>
            <a:ext cx="450937" cy="8016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81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699343" y="4208745"/>
            <a:ext cx="263046" cy="5887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70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824603" y="5235879"/>
            <a:ext cx="263046" cy="601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762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924811" y="4634630"/>
            <a:ext cx="638827" cy="10396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04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352550"/>
            <a:ext cx="8639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1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054268" y="1277655"/>
            <a:ext cx="576198" cy="8141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083474" y="4887238"/>
            <a:ext cx="576198" cy="8141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39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876789" y="4822521"/>
            <a:ext cx="275573" cy="9018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80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38203" y="1778696"/>
            <a:ext cx="814192" cy="7139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32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5035" y="2820906"/>
            <a:ext cx="92190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Verify the current DNS server IP assigned to the server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Use </a:t>
            </a:r>
            <a:r>
              <a:rPr lang="en-IN" sz="3200" dirty="0" err="1" smtClean="0"/>
              <a:t>powershell</a:t>
            </a:r>
            <a:endParaRPr lang="en-IN" sz="3200" dirty="0" smtClean="0"/>
          </a:p>
          <a:p>
            <a:pPr algn="ctr"/>
            <a:r>
              <a:rPr lang="en-IN" sz="2400" dirty="0" smtClean="0"/>
              <a:t>Type </a:t>
            </a:r>
            <a:r>
              <a:rPr lang="en-IN" sz="2400" dirty="0" err="1" smtClean="0"/>
              <a:t>ipconfig</a:t>
            </a:r>
            <a:r>
              <a:rPr lang="en-IN" sz="2400" dirty="0" smtClean="0"/>
              <a:t> /all to get list of all network adapters</a:t>
            </a:r>
          </a:p>
        </p:txBody>
      </p:sp>
    </p:spTree>
    <p:extLst>
      <p:ext uri="{BB962C8B-B14F-4D97-AF65-F5344CB8AC3E}">
        <p14:creationId xmlns:p14="http://schemas.microsoft.com/office/powerpoint/2010/main" val="126220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44557" y="821635"/>
            <a:ext cx="5632174" cy="233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-198782" y="2756451"/>
            <a:ext cx="3710608" cy="2252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577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0835" y="2820906"/>
            <a:ext cx="81674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3. Configure the virtual network to use the DNS </a:t>
            </a:r>
          </a:p>
          <a:p>
            <a:pPr algn="ctr"/>
            <a:r>
              <a:rPr lang="en-IN" sz="3200" dirty="0" smtClean="0"/>
              <a:t>server that we created in </a:t>
            </a:r>
            <a:r>
              <a:rPr lang="en-IN" sz="3200" dirty="0" smtClean="0">
                <a:hlinkClick r:id="rId2" action="ppaction://hlinksldjump"/>
              </a:rPr>
              <a:t>step 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54269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762125"/>
            <a:ext cx="6305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1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719262"/>
            <a:ext cx="56483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233487"/>
            <a:ext cx="64865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8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229" y="2820906"/>
            <a:ext cx="4386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4. Restart the DNS Server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11723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762000"/>
            <a:ext cx="70580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6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738187"/>
            <a:ext cx="64579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5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527" y="2820906"/>
            <a:ext cx="894809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5. Verify the DNS server IP on the machine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Run </a:t>
            </a:r>
            <a:r>
              <a:rPr lang="en-IN" sz="3200" dirty="0" err="1" smtClean="0"/>
              <a:t>powershell</a:t>
            </a:r>
            <a:r>
              <a:rPr lang="en-IN" sz="3200" dirty="0" smtClean="0"/>
              <a:t> </a:t>
            </a:r>
          </a:p>
          <a:p>
            <a:pPr algn="ctr"/>
            <a:r>
              <a:rPr lang="en-IN" sz="2000" dirty="0" smtClean="0"/>
              <a:t>use </a:t>
            </a:r>
            <a:r>
              <a:rPr lang="en-IN" sz="2000" dirty="0" err="1" smtClean="0"/>
              <a:t>ipconfig</a:t>
            </a:r>
            <a:r>
              <a:rPr lang="en-IN" sz="2000" dirty="0" smtClean="0"/>
              <a:t> /all to get configuration details of the network adapters on the machine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05914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020418" y="6228521"/>
            <a:ext cx="503582" cy="516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409575" y="854766"/>
            <a:ext cx="5632174" cy="233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-197539" y="2756451"/>
            <a:ext cx="3710608" cy="2252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923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2545" y="2820906"/>
            <a:ext cx="4304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6. Create a VPN Network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89485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966787"/>
            <a:ext cx="74104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0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766762"/>
            <a:ext cx="72866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39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928687"/>
            <a:ext cx="75152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6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976312"/>
            <a:ext cx="7153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8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981075"/>
            <a:ext cx="7229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3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509587"/>
            <a:ext cx="83343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6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38200"/>
            <a:ext cx="77247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2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63" y="1561685"/>
            <a:ext cx="7212970" cy="32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1919" y="2820906"/>
            <a:ext cx="424532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7. Create root certificate</a:t>
            </a:r>
          </a:p>
          <a:p>
            <a:pPr algn="ctr"/>
            <a:endParaRPr lang="en-IN" sz="3200" dirty="0"/>
          </a:p>
          <a:p>
            <a:pPr algn="ctr"/>
            <a:r>
              <a:rPr lang="en-IN" sz="2400" dirty="0" smtClean="0"/>
              <a:t>You will need 2 certificates</a:t>
            </a:r>
          </a:p>
          <a:p>
            <a:pPr marL="514350" indent="-514350" algn="ctr">
              <a:buAutoNum type="alphaLcPeriod"/>
            </a:pPr>
            <a:r>
              <a:rPr lang="en-IN" sz="2400" dirty="0" smtClean="0"/>
              <a:t>Root certificate</a:t>
            </a:r>
          </a:p>
          <a:p>
            <a:pPr marL="514350" indent="-514350" algn="ctr">
              <a:buAutoNum type="alphaLcPeriod"/>
            </a:pPr>
            <a:r>
              <a:rPr lang="en-IN" sz="2400" dirty="0" smtClean="0"/>
              <a:t>Client certificate</a:t>
            </a:r>
          </a:p>
        </p:txBody>
      </p:sp>
    </p:spTree>
    <p:extLst>
      <p:ext uri="{BB962C8B-B14F-4D97-AF65-F5344CB8AC3E}">
        <p14:creationId xmlns:p14="http://schemas.microsoft.com/office/powerpoint/2010/main" val="3215172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825" y="1859340"/>
            <a:ext cx="1133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Calibri" panose="020F0502020204030204" pitchFamily="34" charset="0"/>
              </a:rPr>
              <a:t>Create self signed certificate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Path for makecert.exe: C:\Program Files (x86)\Windows Kits\8.1\bin\x64\makecert.exe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(Root certificate) Command:  .\makecert.exe -sky exchange -a sha1 -r -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pe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-n "CN=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GetWingsVPNRoot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" -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len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2048 -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ss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My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(Client certificate) Command:  .\makecert.exe -n "CN=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GetWingsVPNClient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" -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pe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-sky exchange -m 96 -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ss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My -in "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GetWingsVPNRoot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" -is my -a sha1</a:t>
            </a:r>
            <a:endParaRPr lang="en-IN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05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00187"/>
            <a:ext cx="41148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3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300162"/>
            <a:ext cx="53435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190625"/>
            <a:ext cx="6553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61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376362"/>
            <a:ext cx="5543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6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43025"/>
            <a:ext cx="7848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0158" y="2794402"/>
            <a:ext cx="679391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8. Use PowerShell or command prompt </a:t>
            </a:r>
          </a:p>
          <a:p>
            <a:pPr algn="ctr"/>
            <a:r>
              <a:rPr lang="en-IN" sz="2000" dirty="0" smtClean="0"/>
              <a:t>with administrative privileges</a:t>
            </a:r>
          </a:p>
        </p:txBody>
      </p:sp>
    </p:spTree>
    <p:extLst>
      <p:ext uri="{BB962C8B-B14F-4D97-AF65-F5344CB8AC3E}">
        <p14:creationId xmlns:p14="http://schemas.microsoft.com/office/powerpoint/2010/main" val="1290977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7" y="1731894"/>
            <a:ext cx="11638667" cy="2919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4065" y="554784"/>
            <a:ext cx="658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The following creates a root certificate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4214161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909637"/>
            <a:ext cx="65913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04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2" y="1996523"/>
            <a:ext cx="11889479" cy="2304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9262" y="554784"/>
            <a:ext cx="6794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The following creates a client certificate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1060654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904875"/>
            <a:ext cx="9772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5299" y="2794402"/>
            <a:ext cx="5183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10. Export the Root certificate</a:t>
            </a:r>
          </a:p>
        </p:txBody>
      </p:sp>
    </p:spTree>
    <p:extLst>
      <p:ext uri="{BB962C8B-B14F-4D97-AF65-F5344CB8AC3E}">
        <p14:creationId xmlns:p14="http://schemas.microsoft.com/office/powerpoint/2010/main" val="3848461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33500"/>
            <a:ext cx="8429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4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904875"/>
            <a:ext cx="4886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77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1009650"/>
            <a:ext cx="51720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5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000125"/>
            <a:ext cx="6629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6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995362"/>
            <a:ext cx="50387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0700" y="2887167"/>
            <a:ext cx="10158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/>
              <a:t>9</a:t>
            </a:r>
            <a:r>
              <a:rPr lang="en-IN" sz="3200" dirty="0" smtClean="0"/>
              <a:t>. Upload the Root certificate in your VPN network on azure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3718742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462087"/>
            <a:ext cx="6648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7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585912"/>
            <a:ext cx="68961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952625"/>
            <a:ext cx="63627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7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719262"/>
            <a:ext cx="4429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2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95450"/>
            <a:ext cx="4610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3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7421" y="2887167"/>
            <a:ext cx="6985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 smtClean="0"/>
              <a:t>10. Enable gateway in your VPN Network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3854909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19087"/>
            <a:ext cx="110585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19087"/>
            <a:ext cx="111061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9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28650"/>
            <a:ext cx="10858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4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6722" y="2887167"/>
            <a:ext cx="596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Install the .exe you just download</a:t>
            </a:r>
          </a:p>
          <a:p>
            <a:pPr algn="ctr"/>
            <a:r>
              <a:rPr lang="en-IN" sz="2000" dirty="0" smtClean="0"/>
              <a:t>On successfully </a:t>
            </a:r>
            <a:r>
              <a:rPr lang="en-IN" sz="2000" dirty="0" err="1" smtClean="0"/>
              <a:t>completeing</a:t>
            </a:r>
            <a:r>
              <a:rPr lang="en-IN" sz="2000" dirty="0" smtClean="0"/>
              <a:t> the installation, you can find </a:t>
            </a:r>
            <a:r>
              <a:rPr lang="en-IN" sz="2000" b="1" dirty="0" err="1" smtClean="0"/>
              <a:t>getwings-vpn</a:t>
            </a:r>
            <a:r>
              <a:rPr lang="en-IN" sz="2000" dirty="0" smtClean="0"/>
              <a:t> in the connections pane</a:t>
            </a:r>
            <a:endParaRPr lang="en-IN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721" y="1041255"/>
            <a:ext cx="3295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6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9558" y="3053421"/>
            <a:ext cx="771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11. Export the VPN Client certificate that you created in </a:t>
            </a:r>
            <a:r>
              <a:rPr lang="en-IN" sz="2400" dirty="0" smtClean="0">
                <a:hlinkClick r:id="rId2" action="ppaction://hlinksldjump"/>
              </a:rPr>
              <a:t>step 7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717255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928687"/>
            <a:ext cx="96869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5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3" y="361493"/>
            <a:ext cx="8033425" cy="6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6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904875"/>
            <a:ext cx="5200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4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909637"/>
            <a:ext cx="52101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6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904875"/>
            <a:ext cx="5172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890587"/>
            <a:ext cx="5191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7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9558" y="3053421"/>
            <a:ext cx="771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12. Import the client VPN certificate you just exported to appropriate store</a:t>
            </a:r>
          </a:p>
        </p:txBody>
      </p:sp>
    </p:spTree>
    <p:extLst>
      <p:ext uri="{BB962C8B-B14F-4D97-AF65-F5344CB8AC3E}">
        <p14:creationId xmlns:p14="http://schemas.microsoft.com/office/powerpoint/2010/main" val="1437310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105025"/>
            <a:ext cx="72866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85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914400"/>
            <a:ext cx="51530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40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904875"/>
            <a:ext cx="5181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2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914400"/>
            <a:ext cx="5191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0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904875"/>
            <a:ext cx="5181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2245" y="650733"/>
            <a:ext cx="88517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hlinkClick r:id="rId2"/>
              </a:rPr>
              <a:t>http://mythoughtsonit.com/2013/05/azure-new-point-to-site-vpn/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>
                <a:hlinkClick r:id="rId3"/>
              </a:rPr>
              <a:t>http://azure.microsoft.com/blog/2014/06/10/expressroute-or-virtual-network-vpn-whats-right-for-me/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>
                <a:hlinkClick r:id="rId4"/>
              </a:rPr>
              <a:t>http://weblogs.asp.net/scottgu/windows-azure-improvements-to-virtual-networks-virtual-machines-cloud-services-and-a-new-ruby-sdk</a:t>
            </a:r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75758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280" y="3053419"/>
            <a:ext cx="671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13. Connect to your VPN using the connections pane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029" y="1526890"/>
            <a:ext cx="33909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5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7" y="1557337"/>
            <a:ext cx="39719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8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62" y="1252537"/>
            <a:ext cx="3267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9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393" y="3013663"/>
            <a:ext cx="67163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14. Verify you </a:t>
            </a:r>
            <a:r>
              <a:rPr lang="en-IN" sz="2400" dirty="0" err="1" smtClean="0"/>
              <a:t>ip</a:t>
            </a:r>
            <a:r>
              <a:rPr lang="en-IN" sz="2400" dirty="0" smtClean="0"/>
              <a:t> settings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2000" dirty="0" smtClean="0"/>
              <a:t>Use </a:t>
            </a:r>
            <a:r>
              <a:rPr lang="en-IN" sz="2000" dirty="0" err="1" smtClean="0"/>
              <a:t>ipconfig</a:t>
            </a:r>
            <a:r>
              <a:rPr lang="en-IN" sz="2000" dirty="0" smtClean="0"/>
              <a:t> /all to get review the configuration of the network adapters on the machine</a:t>
            </a:r>
          </a:p>
        </p:txBody>
      </p:sp>
    </p:spTree>
    <p:extLst>
      <p:ext uri="{BB962C8B-B14F-4D97-AF65-F5344CB8AC3E}">
        <p14:creationId xmlns:p14="http://schemas.microsoft.com/office/powerpoint/2010/main" val="2339284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319087"/>
            <a:ext cx="64103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13" y="1817225"/>
            <a:ext cx="8388494" cy="4320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527714"/>
          </a:xfrm>
        </p:spPr>
        <p:txBody>
          <a:bodyPr/>
          <a:lstStyle/>
          <a:p>
            <a:r>
              <a:rPr lang="en-IN" sz="4800" dirty="0"/>
              <a:t>Once connected, you can verify your connection from Azure portal too</a:t>
            </a:r>
            <a:r>
              <a:rPr lang="en-IN" sz="4400" dirty="0"/>
              <a:t/>
            </a:r>
            <a:br>
              <a:rPr lang="en-IN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521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-build(event)-powerpoint-theme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-build(event)-powerpoint-theme" id="{ACA9DB19-745A-4FE8-B57D-7EEAB5BEC389}" vid="{D6B2FD17-D755-490E-92BC-1F60330C15F0}"/>
    </a:ext>
  </a:extLst>
</a:theme>
</file>

<file path=ppt/theme/theme2.xml><?xml version="1.0" encoding="utf-8"?>
<a:theme xmlns:a="http://schemas.openxmlformats.org/drawingml/2006/main" name="1_5-30536_Build_2014_Breakout_Template_Blue_16x9">
  <a:themeElements>
    <a:clrScheme name="Build 2014">
      <a:dk1>
        <a:srgbClr val="00000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39E59A6A-D504-4212-89A7-01891365F18E}" vid="{C5418590-2BCF-48C6-AF37-67DC4D4291A7}"/>
    </a:ext>
  </a:extLst>
</a:theme>
</file>

<file path=ppt/theme/theme3.xml><?xml version="1.0" encoding="utf-8"?>
<a:theme xmlns:a="http://schemas.openxmlformats.org/drawingml/2006/main" name="1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AF7916F5-B6CE-4446-87D4-7A61BEF9288B}" vid="{F2E341AB-B1C9-4A03-98B5-82D7F8BB09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ms-build(event)-powerpoint-theme</Template>
  <TotalTime>379</TotalTime>
  <Words>265</Words>
  <Application>Microsoft Office PowerPoint</Application>
  <PresentationFormat>Widescreen</PresentationFormat>
  <Paragraphs>49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Wingdings</vt:lpstr>
      <vt:lpstr>ms-build(event)-powerpoint-theme</vt:lpstr>
      <vt:lpstr>1_5-30536_Build_2014_Breakout_Template_Blue_16x9</vt:lpstr>
      <vt:lpstr>1_5-30536_Build_2014_Breakout_Template_White_16x9</vt:lpstr>
      <vt:lpstr>Point to Site VPN with 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Once connected, you can verify your connection from Azure portal too </vt:lpstr>
    </vt:vector>
  </TitlesOfParts>
  <Company>HardikMistry-PC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Hardik Mistry</dc:creator>
  <cp:lastModifiedBy>Hardik Mistry</cp:lastModifiedBy>
  <cp:revision>150</cp:revision>
  <dcterms:created xsi:type="dcterms:W3CDTF">2014-10-14T18:04:23Z</dcterms:created>
  <dcterms:modified xsi:type="dcterms:W3CDTF">2015-12-26T06:31:10Z</dcterms:modified>
</cp:coreProperties>
</file>